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76" r:id="rId5"/>
    <p:sldId id="258" r:id="rId6"/>
    <p:sldId id="277" r:id="rId7"/>
    <p:sldId id="285" r:id="rId8"/>
    <p:sldId id="266" r:id="rId9"/>
    <p:sldId id="270" r:id="rId10"/>
    <p:sldId id="265" r:id="rId11"/>
    <p:sldId id="279" r:id="rId12"/>
    <p:sldId id="280" r:id="rId13"/>
    <p:sldId id="281" r:id="rId14"/>
    <p:sldId id="282" r:id="rId15"/>
    <p:sldId id="283" r:id="rId16"/>
    <p:sldId id="263" r:id="rId17"/>
    <p:sldId id="268" r:id="rId18"/>
    <p:sldId id="278" r:id="rId19"/>
    <p:sldId id="262" r:id="rId20"/>
    <p:sldId id="286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point.github.io/classes/_sp_client_base_.log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dev.office.com/sharepoint/docs/spfx/set-up-your-developer-tena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nodejs.org/e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repointnutsandbolts.com/2016/09/sharepoint-framework-web-part-properties-pages-groups-controls.html" TargetMode="External"/><Relationship Id="rId3" Type="http://schemas.openxmlformats.org/officeDocument/2006/relationships/hyperlink" Target="http://www.sharepointnutsandbolts.com/2016/05/the-new-sharepoint-development-model.html" TargetMode="External"/><Relationship Id="rId7" Type="http://schemas.openxmlformats.org/officeDocument/2006/relationships/hyperlink" Target="https://dev.office.com/sharepoint/docs/spfx/web-parts/guidance/build-custom-property-pane-controls" TargetMode="External"/><Relationship Id="rId12" Type="http://schemas.openxmlformats.org/officeDocument/2006/relationships/hyperlink" Target="https://github.com/OlivierCC/spfx-40-fantastics" TargetMode="External"/><Relationship Id="rId2" Type="http://schemas.openxmlformats.org/officeDocument/2006/relationships/hyperlink" Target="https://blog.mastykarz.nl/when-use-sharepoint-frame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office.com/sharepoint/docs/spfx/set-up-your-development-environment" TargetMode="External"/><Relationship Id="rId11" Type="http://schemas.openxmlformats.org/officeDocument/2006/relationships/hyperlink" Target="https://github.com/SharePoint/sp-dev-docs/wiki/Working-with-the-Logging-API" TargetMode="External"/><Relationship Id="rId5" Type="http://schemas.openxmlformats.org/officeDocument/2006/relationships/hyperlink" Target="https://www.concurrency.com/blog/december-2016/introducing-the-sharepoint-framework-(spfx)" TargetMode="External"/><Relationship Id="rId10" Type="http://schemas.openxmlformats.org/officeDocument/2006/relationships/hyperlink" Target="https://github.com/OlivierCC/sp-client-custom-fields" TargetMode="External"/><Relationship Id="rId4" Type="http://schemas.openxmlformats.org/officeDocument/2006/relationships/hyperlink" Target="http://www.paitgroup.com/converting-your-cewp-customizations-to-the-sharepoint-framework/" TargetMode="External"/><Relationship Id="rId9" Type="http://schemas.openxmlformats.org/officeDocument/2006/relationships/hyperlink" Target="http://www.slideshare.net/chrisobrien/chris-obrien-modern-sharepoint-sites-and-the-sharepoint-framework-refere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vitalyzhukov.ru/en/pros-and-cons-of-sharepoint-new-experience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Point/sp-dev-docs/wiki/Release-Notes-RC0" TargetMode="External"/><Relationship Id="rId2" Type="http://schemas.openxmlformats.org/officeDocument/2006/relationships/hyperlink" Target="https://github.com/SharePoint/sp-dev-docs/wik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ivierCC/sp-client-custom-field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SharePoint Framework (</a:t>
            </a:r>
            <a:r>
              <a:rPr lang="en-US" dirty="0" err="1"/>
              <a:t>SPFx</a:t>
            </a:r>
            <a:r>
              <a:rPr lang="en-US" dirty="0"/>
              <a:t>)</a:t>
            </a:r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349" y="5280847"/>
            <a:ext cx="10123652" cy="434974"/>
          </a:xfrm>
        </p:spPr>
        <p:txBody>
          <a:bodyPr>
            <a:noAutofit/>
          </a:bodyPr>
          <a:lstStyle/>
          <a:p>
            <a:r>
              <a:rPr lang="en-US" sz="2000" dirty="0"/>
              <a:t>Learning Session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18912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ogging Sam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2660" y="2413000"/>
            <a:ext cx="4107531" cy="351193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MX" dirty="0" err="1"/>
              <a:t>Logging</a:t>
            </a:r>
            <a:r>
              <a:rPr lang="es-MX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09" y="2148696"/>
            <a:ext cx="7199220" cy="459999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200" dirty="0"/>
              <a:t>The SharePoint Framework contains a logging API that can be used to log messages during the lifecycle of your </a:t>
            </a:r>
            <a:r>
              <a:rPr lang="en-US" sz="1200" dirty="0" err="1"/>
              <a:t>webpart</a:t>
            </a:r>
            <a:r>
              <a:rPr lang="en-US" sz="1200" dirty="0"/>
              <a:t>. The API documentation is here - </a:t>
            </a:r>
            <a:r>
              <a:rPr lang="en-US" sz="1200" dirty="0">
                <a:hlinkClick r:id="rId3"/>
              </a:rPr>
              <a:t>https://sharepoint.github.io/classes/_sp_client_base_.log.html</a:t>
            </a:r>
            <a:r>
              <a:rPr lang="en-US" sz="12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200" dirty="0"/>
              <a:t>The logging levels are fairly standard, with Verbose being the least important, followed by Info, Warning and Error.</a:t>
            </a:r>
          </a:p>
          <a:p>
            <a:pPr>
              <a:lnSpc>
                <a:spcPct val="80000"/>
              </a:lnSpc>
            </a:pPr>
            <a:r>
              <a:rPr lang="en-US" sz="1200" dirty="0"/>
              <a:t>Here is how you go about using it.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200" dirty="0"/>
              <a:t>Reference the Log class:  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import{ Log } from '@</a:t>
            </a:r>
            <a:r>
              <a:rPr lang="en-US" sz="1200" dirty="0" err="1"/>
              <a:t>microsoft</a:t>
            </a:r>
            <a:r>
              <a:rPr lang="en-US" sz="1200" dirty="0"/>
              <a:t>/</a:t>
            </a:r>
            <a:r>
              <a:rPr lang="en-US" sz="1200" dirty="0" err="1"/>
              <a:t>sp</a:t>
            </a:r>
            <a:r>
              <a:rPr lang="en-US" sz="1200" dirty="0"/>
              <a:t>-core-library'; </a:t>
            </a:r>
          </a:p>
          <a:p>
            <a:pPr marL="800100" lvl="1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400" dirty="0"/>
              <a:t>Log your message from your </a:t>
            </a:r>
            <a:r>
              <a:rPr lang="en-US" sz="1400" dirty="0" err="1"/>
              <a:t>WebPart</a:t>
            </a:r>
            <a:r>
              <a:rPr lang="en-US" sz="1400" dirty="0"/>
              <a:t>:</a:t>
            </a:r>
          </a:p>
          <a:p>
            <a:pPr lvl="2">
              <a:lnSpc>
                <a:spcPct val="80000"/>
              </a:lnSpc>
            </a:pPr>
            <a:r>
              <a:rPr lang="en-US" sz="1200" dirty="0" err="1"/>
              <a:t>Log.verbose</a:t>
            </a:r>
            <a:r>
              <a:rPr lang="en-US" sz="1200" dirty="0"/>
              <a:t>("HelloWorld", "Here is a verbose log",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Log.info("HelloWorld", "Here is an informational message.",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2">
              <a:lnSpc>
                <a:spcPct val="80000"/>
              </a:lnSpc>
            </a:pPr>
            <a:r>
              <a:rPr lang="en-US" sz="1200" dirty="0" err="1"/>
              <a:t>Log.warn</a:t>
            </a:r>
            <a:r>
              <a:rPr lang="en-US" sz="1200" dirty="0"/>
              <a:t>("HelloWorld", "Oh </a:t>
            </a:r>
            <a:r>
              <a:rPr lang="en-US" sz="1200" dirty="0" err="1"/>
              <a:t>Oh</a:t>
            </a:r>
            <a:r>
              <a:rPr lang="en-US" sz="1200" dirty="0"/>
              <a:t>, this might be bad",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2">
              <a:lnSpc>
                <a:spcPct val="80000"/>
              </a:lnSpc>
            </a:pPr>
            <a:r>
              <a:rPr lang="en-US" sz="1200" dirty="0" err="1"/>
              <a:t>Log.error</a:t>
            </a:r>
            <a:r>
              <a:rPr lang="en-US" sz="1200" dirty="0"/>
              <a:t>("HelloWorld", new Error("Oh No!  Error!  </a:t>
            </a:r>
            <a:r>
              <a:rPr lang="en-US" sz="1200" dirty="0" err="1"/>
              <a:t>Ahhhhhh</a:t>
            </a:r>
            <a:r>
              <a:rPr lang="en-US" sz="1200" dirty="0"/>
              <a:t>!!!!"),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200" dirty="0"/>
              <a:t>This will result in the following in the debug console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200" dirty="0"/>
              <a:t>MS will be adding features around logging in the future.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28517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10441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SharePoint%20Framewor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0517" y="1718373"/>
            <a:ext cx="3832042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>
            <a:normAutofit/>
          </a:bodyPr>
          <a:lstStyle/>
          <a:p>
            <a:r>
              <a:rPr lang="en-US" dirty="0"/>
              <a:t>New Development Workflow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1700" dirty="0"/>
              <a:t>Microsoft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embracing</a:t>
            </a:r>
            <a:r>
              <a:rPr lang="es-MX" sz="1700" dirty="0"/>
              <a:t> </a:t>
            </a:r>
            <a:r>
              <a:rPr lang="es-MX" sz="1700" dirty="0" err="1"/>
              <a:t>the</a:t>
            </a:r>
            <a:r>
              <a:rPr lang="es-MX" sz="1700" dirty="0"/>
              <a:t> open </a:t>
            </a:r>
            <a:r>
              <a:rPr lang="es-MX" sz="1700" dirty="0" err="1"/>
              <a:t>source</a:t>
            </a:r>
            <a:r>
              <a:rPr lang="es-MX" sz="1700" dirty="0"/>
              <a:t> </a:t>
            </a:r>
            <a:r>
              <a:rPr lang="es-MX" sz="1700" dirty="0" err="1"/>
              <a:t>community</a:t>
            </a:r>
            <a:r>
              <a:rPr lang="es-MX" sz="1700" dirty="0"/>
              <a:t> </a:t>
            </a:r>
            <a:r>
              <a:rPr lang="es-MX" sz="1700" dirty="0" err="1"/>
              <a:t>by</a:t>
            </a:r>
            <a:r>
              <a:rPr lang="es-MX" sz="1700" dirty="0"/>
              <a:t> </a:t>
            </a:r>
            <a:r>
              <a:rPr lang="es-MX" sz="1700" dirty="0" err="1"/>
              <a:t>allowing</a:t>
            </a:r>
            <a:r>
              <a:rPr lang="es-MX" sz="1700" dirty="0"/>
              <a:t> </a:t>
            </a:r>
            <a:r>
              <a:rPr lang="es-MX" sz="1700" dirty="0" err="1"/>
              <a:t>developers</a:t>
            </a:r>
            <a:r>
              <a:rPr lang="es-MX" sz="1700" dirty="0"/>
              <a:t> to use </a:t>
            </a:r>
            <a:r>
              <a:rPr lang="es-MX" sz="1700" dirty="0" err="1"/>
              <a:t>any</a:t>
            </a:r>
            <a:r>
              <a:rPr lang="es-MX" sz="1700" dirty="0"/>
              <a:t> JavaScript </a:t>
            </a:r>
            <a:r>
              <a:rPr lang="es-MX" sz="1700" dirty="0" err="1"/>
              <a:t>framework</a:t>
            </a:r>
            <a:r>
              <a:rPr lang="es-MX" sz="1700" dirty="0"/>
              <a:t> </a:t>
            </a:r>
            <a:r>
              <a:rPr lang="es-MX" sz="1700" dirty="0" err="1"/>
              <a:t>they</a:t>
            </a:r>
            <a:r>
              <a:rPr lang="es-MX" sz="1700" dirty="0"/>
              <a:t> </a:t>
            </a:r>
            <a:r>
              <a:rPr lang="es-MX" sz="1700" dirty="0" err="1"/>
              <a:t>prefer</a:t>
            </a:r>
            <a:r>
              <a:rPr lang="es-MX" sz="1700" dirty="0"/>
              <a:t>. </a:t>
            </a:r>
          </a:p>
          <a:p>
            <a:pPr>
              <a:lnSpc>
                <a:spcPct val="90000"/>
              </a:lnSpc>
            </a:pPr>
            <a:endParaRPr lang="es-MX" sz="1700" dirty="0"/>
          </a:p>
          <a:p>
            <a:pPr>
              <a:lnSpc>
                <a:spcPct val="90000"/>
              </a:lnSpc>
            </a:pPr>
            <a:r>
              <a:rPr lang="es-MX" sz="1700" dirty="0" err="1"/>
              <a:t>The</a:t>
            </a:r>
            <a:r>
              <a:rPr lang="es-MX" sz="1700" dirty="0"/>
              <a:t> </a:t>
            </a:r>
            <a:r>
              <a:rPr lang="en-US" sz="1700" dirty="0"/>
              <a:t>“</a:t>
            </a:r>
            <a:r>
              <a:rPr lang="es-MX" sz="1700" dirty="0"/>
              <a:t>local </a:t>
            </a:r>
            <a:r>
              <a:rPr lang="es-MX" sz="1700" dirty="0" err="1"/>
              <a:t>development</a:t>
            </a:r>
            <a:r>
              <a:rPr lang="en-US" sz="1700" dirty="0"/>
              <a:t>”</a:t>
            </a:r>
            <a:r>
              <a:rPr lang="es-MX" sz="1700" dirty="0"/>
              <a:t> </a:t>
            </a:r>
            <a:r>
              <a:rPr lang="es-MX" sz="1700" dirty="0" err="1"/>
              <a:t>model</a:t>
            </a:r>
            <a:r>
              <a:rPr lang="es-MX" sz="1700" dirty="0"/>
              <a:t>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very</a:t>
            </a:r>
            <a:r>
              <a:rPr lang="es-MX" sz="1700" dirty="0"/>
              <a:t> </a:t>
            </a:r>
            <a:r>
              <a:rPr lang="es-MX" sz="1700" dirty="0" err="1"/>
              <a:t>different</a:t>
            </a:r>
            <a:r>
              <a:rPr lang="es-MX" sz="1700" dirty="0"/>
              <a:t> </a:t>
            </a:r>
            <a:r>
              <a:rPr lang="en-US" sz="1700" dirty="0"/>
              <a:t>–</a:t>
            </a:r>
            <a:r>
              <a:rPr lang="es-MX" sz="1700" dirty="0"/>
              <a:t> </a:t>
            </a:r>
            <a:r>
              <a:rPr lang="es-MX" sz="1700" dirty="0" err="1"/>
              <a:t>Gulp</a:t>
            </a:r>
            <a:r>
              <a:rPr lang="es-MX" sz="1700" dirty="0"/>
              <a:t> and node.js are </a:t>
            </a:r>
            <a:r>
              <a:rPr lang="es-MX" sz="1700" dirty="0" err="1"/>
              <a:t>used</a:t>
            </a:r>
            <a:r>
              <a:rPr lang="es-MX" sz="1700" dirty="0"/>
              <a:t> to host files </a:t>
            </a:r>
            <a:r>
              <a:rPr lang="es-MX" sz="1700" dirty="0" err="1"/>
              <a:t>locally</a:t>
            </a:r>
            <a:r>
              <a:rPr lang="es-MX" sz="1700" dirty="0"/>
              <a:t>, so </a:t>
            </a:r>
            <a:r>
              <a:rPr lang="es-MX" sz="1700" dirty="0" err="1"/>
              <a:t>you</a:t>
            </a:r>
            <a:r>
              <a:rPr lang="es-MX" sz="1700" dirty="0"/>
              <a:t> don</a:t>
            </a:r>
            <a:r>
              <a:rPr lang="en-US" sz="1700" dirty="0"/>
              <a:t>’</a:t>
            </a:r>
            <a:r>
              <a:rPr lang="es-MX" sz="1700" dirty="0"/>
              <a:t>t </a:t>
            </a:r>
            <a:r>
              <a:rPr lang="es-MX" sz="1700" dirty="0" err="1"/>
              <a:t>need</a:t>
            </a:r>
            <a:r>
              <a:rPr lang="es-MX" sz="1700" dirty="0"/>
              <a:t> to use IIS </a:t>
            </a:r>
            <a:r>
              <a:rPr lang="es-MX" sz="1700" dirty="0" err="1"/>
              <a:t>on</a:t>
            </a:r>
            <a:r>
              <a:rPr lang="es-MX" sz="1700" dirty="0"/>
              <a:t> </a:t>
            </a:r>
            <a:r>
              <a:rPr lang="es-MX" sz="1700" dirty="0" err="1"/>
              <a:t>your</a:t>
            </a:r>
            <a:r>
              <a:rPr lang="es-MX" sz="1700" dirty="0"/>
              <a:t> local machine. A </a:t>
            </a:r>
            <a:r>
              <a:rPr lang="es-MX" sz="1700" dirty="0" err="1"/>
              <a:t>special</a:t>
            </a:r>
            <a:r>
              <a:rPr lang="es-MX" sz="1700" dirty="0"/>
              <a:t> “workbench.aspx” page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used</a:t>
            </a:r>
            <a:r>
              <a:rPr lang="es-MX" sz="1700" dirty="0"/>
              <a:t> to </a:t>
            </a:r>
            <a:r>
              <a:rPr lang="es-MX" sz="1700" dirty="0" err="1"/>
              <a:t>support</a:t>
            </a:r>
            <a:r>
              <a:rPr lang="es-MX" sz="1700" dirty="0"/>
              <a:t> </a:t>
            </a:r>
            <a:r>
              <a:rPr lang="es-MX" sz="1700" dirty="0" err="1"/>
              <a:t>this</a:t>
            </a:r>
            <a:r>
              <a:rPr lang="es-MX" sz="17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s-MX" sz="1700" dirty="0"/>
          </a:p>
          <a:p>
            <a:pPr>
              <a:lnSpc>
                <a:spcPct val="90000"/>
              </a:lnSpc>
            </a:pPr>
            <a:r>
              <a:rPr lang="es-MX" sz="1700" dirty="0" err="1"/>
              <a:t>You</a:t>
            </a:r>
            <a:r>
              <a:rPr lang="es-MX" sz="1700" dirty="0"/>
              <a:t> </a:t>
            </a:r>
            <a:r>
              <a:rPr lang="es-MX" sz="1700" dirty="0" err="1"/>
              <a:t>should</a:t>
            </a:r>
            <a:r>
              <a:rPr lang="es-MX" sz="1700" dirty="0"/>
              <a:t> </a:t>
            </a:r>
            <a:r>
              <a:rPr lang="es-MX" sz="1700" dirty="0" err="1"/>
              <a:t>consider</a:t>
            </a:r>
            <a:r>
              <a:rPr lang="es-MX" sz="1700" dirty="0"/>
              <a:t> </a:t>
            </a:r>
            <a:r>
              <a:rPr lang="es-MX" sz="1700" dirty="0" err="1"/>
              <a:t>learning</a:t>
            </a:r>
            <a:r>
              <a:rPr lang="es-MX" sz="1700" dirty="0"/>
              <a:t> </a:t>
            </a:r>
            <a:r>
              <a:rPr lang="es-MX" sz="1700" dirty="0" err="1"/>
              <a:t>TypeScript</a:t>
            </a:r>
            <a:r>
              <a:rPr lang="es-MX" sz="17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5351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9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0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Toolchain Comparison</a:t>
            </a:r>
          </a:p>
        </p:txBody>
      </p:sp>
    </p:spTree>
    <p:extLst>
      <p:ext uri="{BB962C8B-B14F-4D97-AF65-F5344CB8AC3E}">
        <p14:creationId xmlns:p14="http://schemas.microsoft.com/office/powerpoint/2010/main" val="19199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25FA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838" y="3280978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Modern Toolchain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3110" t="42" r="5981" b="1810"/>
          <a:stretch/>
        </p:blipFill>
        <p:spPr>
          <a:xfrm>
            <a:off x="0" y="-69770"/>
            <a:ext cx="12191980" cy="69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9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SharePoint </a:t>
            </a:r>
            <a:r>
              <a:rPr lang="es-MX" dirty="0" err="1"/>
              <a:t>Workbench</a:t>
            </a:r>
            <a:endParaRPr lang="es-MX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developer design surface that enables you to quickly preview and test web parts without deploying them in SharePoint. </a:t>
            </a:r>
          </a:p>
          <a:p>
            <a:endParaRPr lang="en-US" dirty="0"/>
          </a:p>
          <a:p>
            <a:r>
              <a:rPr lang="en-US" dirty="0"/>
              <a:t>Works locally and helps you quickly test and validate solutions you are building. </a:t>
            </a:r>
          </a:p>
          <a:p>
            <a:endParaRPr lang="en-US" dirty="0"/>
          </a:p>
          <a:p>
            <a:r>
              <a:rPr lang="en-US" dirty="0"/>
              <a:t>It is also hosted in your tenancy. You can access it from your tenancy on the following URL: </a:t>
            </a:r>
          </a:p>
          <a:p>
            <a:pPr lvl="1"/>
            <a:r>
              <a:rPr lang="es-MX" dirty="0"/>
              <a:t>https://your-sharepoint-site/_layouts/workbench.aspx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402574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Dev Environment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924988" cy="4413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>
                <a:hlinkClick r:id="rId2"/>
              </a:rPr>
              <a:t>Set up </a:t>
            </a:r>
            <a:r>
              <a:rPr lang="es-MX" dirty="0" err="1">
                <a:hlinkClick r:id="rId2"/>
              </a:rPr>
              <a:t>your</a:t>
            </a:r>
            <a:r>
              <a:rPr lang="es-MX" dirty="0">
                <a:hlinkClick r:id="rId2"/>
              </a:rPr>
              <a:t> Office 365 </a:t>
            </a:r>
            <a:r>
              <a:rPr lang="es-MX" dirty="0" err="1">
                <a:hlinkClick r:id="rId2"/>
              </a:rPr>
              <a:t>Tenant</a:t>
            </a:r>
            <a:r>
              <a:rPr lang="es-MX" dirty="0">
                <a:hlinkClick r:id="rId2"/>
              </a:rPr>
              <a:t> </a:t>
            </a:r>
            <a:endParaRPr lang="es-MX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VSCode</a:t>
            </a:r>
            <a:r>
              <a:rPr lang="es-MX" dirty="0"/>
              <a:t> </a:t>
            </a:r>
            <a:r>
              <a:rPr lang="es-MX" dirty="0">
                <a:hlinkClick r:id="rId3"/>
              </a:rPr>
              <a:t>https://code.visualstudio.com/</a:t>
            </a:r>
            <a:r>
              <a:rPr lang="es-MX" dirty="0"/>
              <a:t>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NodeJs</a:t>
            </a:r>
            <a:r>
              <a:rPr lang="es-MX" dirty="0"/>
              <a:t> </a:t>
            </a:r>
            <a:r>
              <a:rPr lang="es-MX" dirty="0">
                <a:hlinkClick r:id="rId4"/>
              </a:rPr>
              <a:t>https://nodejs.org/en/</a:t>
            </a:r>
            <a:r>
              <a:rPr lang="es-MX" dirty="0"/>
              <a:t> 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/>
              <a:t>Run in </a:t>
            </a:r>
            <a:r>
              <a:rPr lang="es-MX" dirty="0" err="1"/>
              <a:t>command</a:t>
            </a:r>
            <a:r>
              <a:rPr lang="es-MX" dirty="0"/>
              <a:t> </a:t>
            </a:r>
            <a:r>
              <a:rPr lang="es-MX" dirty="0" err="1"/>
              <a:t>prompt</a:t>
            </a:r>
            <a:r>
              <a:rPr lang="es-MX" dirty="0"/>
              <a:t> (</a:t>
            </a:r>
            <a:r>
              <a:rPr lang="es-MX" dirty="0" err="1"/>
              <a:t>Admin</a:t>
            </a:r>
            <a:r>
              <a:rPr lang="es-MX" dirty="0"/>
              <a:t> </a:t>
            </a:r>
            <a:r>
              <a:rPr lang="es-MX" dirty="0" err="1"/>
              <a:t>Rights</a:t>
            </a:r>
            <a:r>
              <a:rPr lang="es-MX" dirty="0"/>
              <a:t>):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npm@3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--</a:t>
            </a:r>
            <a:r>
              <a:rPr lang="es-MX" dirty="0" err="1"/>
              <a:t>production</a:t>
            </a:r>
            <a:r>
              <a:rPr lang="es-MX" dirty="0"/>
              <a:t> </a:t>
            </a:r>
            <a:r>
              <a:rPr lang="es-MX" dirty="0" err="1"/>
              <a:t>windows-build-tools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yo </a:t>
            </a:r>
            <a:r>
              <a:rPr lang="es-MX" dirty="0" err="1"/>
              <a:t>gulp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@</a:t>
            </a:r>
            <a:r>
              <a:rPr lang="es-MX" dirty="0" err="1"/>
              <a:t>microsoft</a:t>
            </a:r>
            <a:r>
              <a:rPr lang="es-MX" dirty="0"/>
              <a:t>/</a:t>
            </a:r>
            <a:r>
              <a:rPr lang="es-MX" dirty="0" err="1"/>
              <a:t>generator-sharepoint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</a:t>
            </a:r>
            <a:r>
              <a:rPr lang="es-MX" dirty="0" err="1"/>
              <a:t>typescript</a:t>
            </a:r>
            <a:r>
              <a:rPr lang="es-MX" dirty="0"/>
              <a:t> 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193747" y="800737"/>
            <a:ext cx="3354790" cy="5901233"/>
          </a:xfrm>
          <a:prstGeom prst="roundRect">
            <a:avLst>
              <a:gd name="adj" fmla="val 53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4" descr="EXTENSIONS &#10;search Extensions in Marketp &#10;06.2 &#10;Beautify code in place for VS.. &#10;162 &#10;C# for Visual Studio Code &#10;ESLint &#10;Integrates ESLint into VS Co... &#10;Dirk Baeumer &#10;Git History log) o la &#10;View git log, file or line Hist... &#10;Don Jayamanne &#10;Loren psum 1 _o_o &#10;Generates and inserts lorem &#10;Daniel 'mms &#10;Monokai Dark Soda &#10;oos &#10;A dark theme with bright COL.. &#10;Sublime Text Keymap 1 &#10;Popular Sublime Text keybin.. &#10;To Do Tasks &#10;A To Do tasks extension for &#10;Sandeep Son-lava rapu &#10;TSUM &#10;07.1 &#10;TSLint for Visual Studio Code &#10;vscode-icoru &#10;Icons for Visual Studio Code &#10;Rolkrto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559" b="-306"/>
          <a:stretch/>
        </p:blipFill>
        <p:spPr bwMode="auto">
          <a:xfrm>
            <a:off x="9114516" y="1072078"/>
            <a:ext cx="1547891" cy="54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035120" y="243403"/>
            <a:ext cx="370668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dirty="0" err="1">
                <a:solidFill>
                  <a:schemeClr val="bg2"/>
                </a:solidFill>
              </a:rPr>
              <a:t>Recommended</a:t>
            </a:r>
            <a:r>
              <a:rPr lang="es-MX" sz="1600" dirty="0">
                <a:solidFill>
                  <a:schemeClr val="bg2"/>
                </a:solidFill>
              </a:rPr>
              <a:t> </a:t>
            </a:r>
            <a:r>
              <a:rPr lang="es-MX" sz="1600" dirty="0" err="1">
                <a:solidFill>
                  <a:schemeClr val="bg2"/>
                </a:solidFill>
              </a:rPr>
              <a:t>VSCode</a:t>
            </a:r>
            <a:r>
              <a:rPr lang="es-MX" sz="1600" dirty="0">
                <a:solidFill>
                  <a:schemeClr val="bg2"/>
                </a:solidFill>
              </a:rPr>
              <a:t> extensión:</a:t>
            </a:r>
          </a:p>
        </p:txBody>
      </p:sp>
    </p:spTree>
    <p:extLst>
      <p:ext uri="{BB962C8B-B14F-4D97-AF65-F5344CB8AC3E}">
        <p14:creationId xmlns:p14="http://schemas.microsoft.com/office/powerpoint/2010/main" val="154995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s-MX" sz="3200"/>
              <a:t>Solution Folder Structure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9535"/>
              </p:ext>
            </p:extLst>
          </p:nvPr>
        </p:nvGraphicFramePr>
        <p:xfrm>
          <a:off x="819150" y="2413000"/>
          <a:ext cx="3403600" cy="319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707">
                  <a:extLst>
                    <a:ext uri="{9D8B030D-6E8A-4147-A177-3AD203B41FA5}">
                      <a16:colId xmlns:a16="http://schemas.microsoft.com/office/drawing/2014/main" val="3345181831"/>
                    </a:ext>
                  </a:extLst>
                </a:gridCol>
                <a:gridCol w="2284893">
                  <a:extLst>
                    <a:ext uri="{9D8B030D-6E8A-4147-A177-3AD203B41FA5}">
                      <a16:colId xmlns:a16="http://schemas.microsoft.com/office/drawing/2014/main" val="367525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Folder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Purpose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config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Settings for bundling/deployment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6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dist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Final code files which are distributed with your application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77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lib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Processed code files which are ready to move into the bundle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65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node_</a:t>
                      </a:r>
                    </a:p>
                    <a:p>
                      <a:r>
                        <a:rPr lang="en-US" sz="1400" dirty="0"/>
                        <a:t>modules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JS modules used by the solution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59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sharepoint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spapp</a:t>
                      </a:r>
                      <a:r>
                        <a:rPr lang="en-US" sz="1000" dirty="0"/>
                        <a:t> file that you’ll add to the App Catalog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79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src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Where you write code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3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typings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TypeScript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typings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89554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35" y="1110028"/>
            <a:ext cx="3258686" cy="46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4700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Steps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135761" cy="4537436"/>
          </a:xfrm>
        </p:spPr>
        <p:txBody>
          <a:bodyPr>
            <a:normAutofit/>
          </a:bodyPr>
          <a:lstStyle/>
          <a:p>
            <a:r>
              <a:rPr lang="en-US" dirty="0"/>
              <a:t>On command go to folder location:</a:t>
            </a:r>
          </a:p>
          <a:p>
            <a:pPr lvl="1"/>
            <a:r>
              <a:rPr lang="en-US" dirty="0"/>
              <a:t>cd “PATH”</a:t>
            </a:r>
            <a:endParaRPr lang="es-MX" dirty="0"/>
          </a:p>
          <a:p>
            <a:pPr lvl="1"/>
            <a:r>
              <a:rPr lang="en-US" dirty="0"/>
              <a:t>md “</a:t>
            </a:r>
            <a:r>
              <a:rPr lang="en-US" dirty="0" err="1"/>
              <a:t>webpartName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cd “</a:t>
            </a:r>
            <a:r>
              <a:rPr lang="en-US" dirty="0" err="1"/>
              <a:t>webpartName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s-MX" dirty="0"/>
              <a:t>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project</a:t>
            </a:r>
            <a:r>
              <a:rPr lang="es-MX" dirty="0"/>
              <a:t> folder run </a:t>
            </a:r>
            <a:r>
              <a:rPr lang="es-MX" dirty="0" err="1"/>
              <a:t>the</a:t>
            </a:r>
            <a:r>
              <a:rPr lang="es-MX" dirty="0"/>
              <a:t> SharePoint Framework </a:t>
            </a:r>
            <a:r>
              <a:rPr lang="es-MX" dirty="0" err="1"/>
              <a:t>Yeoman</a:t>
            </a:r>
            <a:r>
              <a:rPr lang="es-MX" dirty="0"/>
              <a:t> </a:t>
            </a:r>
            <a:r>
              <a:rPr lang="es-MX" dirty="0" err="1"/>
              <a:t>generator</a:t>
            </a:r>
            <a:r>
              <a:rPr lang="es-MX" dirty="0"/>
              <a:t> to </a:t>
            </a:r>
            <a:r>
              <a:rPr lang="es-MX" dirty="0" err="1"/>
              <a:t>scaffold</a:t>
            </a:r>
            <a:r>
              <a:rPr lang="es-MX" dirty="0"/>
              <a:t> a new SharePoint Framework </a:t>
            </a:r>
            <a:r>
              <a:rPr lang="es-MX" dirty="0" err="1"/>
              <a:t>project</a:t>
            </a:r>
            <a:r>
              <a:rPr lang="es-MX" dirty="0"/>
              <a:t>.</a:t>
            </a:r>
          </a:p>
          <a:p>
            <a:pPr lvl="1"/>
            <a:r>
              <a:rPr lang="en-US" dirty="0" err="1"/>
              <a:t>yo</a:t>
            </a:r>
            <a:r>
              <a:rPr lang="en-US" dirty="0"/>
              <a:t>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sharepoint</a:t>
            </a:r>
          </a:p>
          <a:p>
            <a:pPr lvl="1"/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prompted</a:t>
            </a:r>
            <a:r>
              <a:rPr lang="es-MX" dirty="0"/>
              <a:t>, </a:t>
            </a:r>
            <a:r>
              <a:rPr lang="es-MX" dirty="0" err="1"/>
              <a:t>enter</a:t>
            </a:r>
            <a:r>
              <a:rPr lang="es-MX" dirty="0"/>
              <a:t> </a:t>
            </a:r>
            <a:r>
              <a:rPr lang="es-MX" dirty="0" err="1"/>
              <a:t>corresponding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51428" y="3120706"/>
            <a:ext cx="3885501" cy="248273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Gulp commands</a:t>
            </a:r>
          </a:p>
          <a:p>
            <a:pPr marL="0" indent="0"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preview build</a:t>
            </a:r>
          </a:p>
          <a:p>
            <a:pPr lvl="1"/>
            <a:r>
              <a:rPr lang="en-US" dirty="0"/>
              <a:t>gulp serve</a:t>
            </a:r>
          </a:p>
          <a:p>
            <a:pPr marL="0" indent="0">
              <a:buNone/>
            </a:pPr>
            <a:r>
              <a:rPr lang="en-US" sz="1600" dirty="0"/>
              <a:t> </a:t>
            </a:r>
          </a:p>
          <a:p>
            <a:pPr marL="0" indent="0"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deploy package</a:t>
            </a:r>
          </a:p>
          <a:p>
            <a:pPr lvl="1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gulp bundle –ship</a:t>
            </a:r>
          </a:p>
          <a:p>
            <a:pPr lvl="1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gulp package-solution --ship</a:t>
            </a:r>
          </a:p>
        </p:txBody>
      </p:sp>
    </p:spTree>
    <p:extLst>
      <p:ext uri="{BB962C8B-B14F-4D97-AF65-F5344CB8AC3E}">
        <p14:creationId xmlns:p14="http://schemas.microsoft.com/office/powerpoint/2010/main" val="385886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112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268" name="Picture 4" descr="SharePoint Framework&#10;SharePoint Framework #spfx p. 6&#10;Sources:&#10;1. 451 Research, Hosting and Cloud Study, 2014&#10;Full Trust Co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1" b="21910"/>
          <a:stretch/>
        </p:blipFill>
        <p:spPr bwMode="auto">
          <a:xfrm>
            <a:off x="-1" y="431800"/>
            <a:ext cx="12192001" cy="4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Historical SP Development Models</a:t>
            </a:r>
          </a:p>
        </p:txBody>
      </p:sp>
    </p:spTree>
    <p:extLst>
      <p:ext uri="{BB962C8B-B14F-4D97-AF65-F5344CB8AC3E}">
        <p14:creationId xmlns:p14="http://schemas.microsoft.com/office/powerpoint/2010/main" val="192639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is still WIP, you might find outdated/missing documentation.</a:t>
            </a:r>
          </a:p>
          <a:p>
            <a:endParaRPr lang="en-US" dirty="0"/>
          </a:p>
          <a:p>
            <a:r>
              <a:rPr lang="en-US" dirty="0"/>
              <a:t>Errors when naming CSS classes using dash "-"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Bundle vs CDN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033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30913"/>
          </a:xfrm>
        </p:spPr>
        <p:txBody>
          <a:bodyPr>
            <a:normAutofit fontScale="85000" lnSpcReduction="10000"/>
          </a:bodyPr>
          <a:lstStyle/>
          <a:p>
            <a:r>
              <a:rPr lang="es-MX" i="1" dirty="0">
                <a:hlinkClick r:id="rId2"/>
              </a:rPr>
              <a:t>https://blog.mastykarz.nl/when-use-sharepoint-framework/</a:t>
            </a:r>
            <a:endParaRPr lang="es-MX" i="1" dirty="0"/>
          </a:p>
          <a:p>
            <a:r>
              <a:rPr lang="es-MX" i="1" dirty="0">
                <a:hlinkClick r:id="rId3"/>
              </a:rPr>
              <a:t>http://www.sharepointnutsandbolts.com/2016/05/the-new-sharepoint-development-model.html</a:t>
            </a:r>
            <a:endParaRPr lang="es-MX" i="1" dirty="0"/>
          </a:p>
          <a:p>
            <a:r>
              <a:rPr lang="es-MX" i="1" dirty="0">
                <a:hlinkClick r:id="rId4"/>
              </a:rPr>
              <a:t>http://www.paitgroup.com/converting-your-cewp-customizations-to-the-sharepoint-framework/</a:t>
            </a:r>
            <a:endParaRPr lang="es-MX" i="1" dirty="0"/>
          </a:p>
          <a:p>
            <a:r>
              <a:rPr lang="es-MX" i="1" dirty="0">
                <a:hlinkClick r:id="rId5"/>
              </a:rPr>
              <a:t>https://www.concurrency.com/blog/december-2016/introducing-the-sharepoint-framework-(spfx)</a:t>
            </a:r>
            <a:endParaRPr lang="es-MX" i="1" dirty="0"/>
          </a:p>
          <a:p>
            <a:r>
              <a:rPr lang="es-MX" i="1" dirty="0">
                <a:hlinkClick r:id="rId6"/>
              </a:rPr>
              <a:t>https://dev.office.com/sharepoint/docs/spfx/set-up-your-development-environment</a:t>
            </a:r>
            <a:endParaRPr lang="es-MX" i="1" dirty="0"/>
          </a:p>
          <a:p>
            <a:r>
              <a:rPr lang="es-MX" i="1" dirty="0">
                <a:hlinkClick r:id="rId7"/>
              </a:rPr>
              <a:t>https://dev.office.com/sharepoint/docs/spfx/web-parts/guidance/build-custom-property-pane-controls</a:t>
            </a:r>
            <a:endParaRPr lang="es-MX" i="1" dirty="0"/>
          </a:p>
          <a:p>
            <a:r>
              <a:rPr lang="es-MX" i="1" dirty="0">
                <a:hlinkClick r:id="rId8"/>
              </a:rPr>
              <a:t>http://www.sharepointnutsandbolts.com/2016/09/sharepoint-framework-web-part-properties-pages-groups-controls.html</a:t>
            </a:r>
            <a:endParaRPr lang="es-MX" i="1" dirty="0"/>
          </a:p>
          <a:p>
            <a:r>
              <a:rPr lang="en-US" dirty="0">
                <a:hlinkClick r:id="rId9"/>
              </a:rPr>
              <a:t>Chris O'Brien - Modern SharePoint sites and the SharePoint Framework – reference</a:t>
            </a:r>
            <a:endParaRPr lang="en-US" dirty="0"/>
          </a:p>
          <a:p>
            <a:r>
              <a:rPr lang="en-US" dirty="0">
                <a:hlinkClick r:id="rId10"/>
              </a:rPr>
              <a:t>https://github.com/OlivierCC/sp-client-custom-fields</a:t>
            </a:r>
            <a:endParaRPr lang="en-US" dirty="0"/>
          </a:p>
          <a:p>
            <a:r>
              <a:rPr lang="es-MX" i="1" dirty="0">
                <a:hlinkClick r:id="rId11"/>
              </a:rPr>
              <a:t>https://github.com/SharePoint/sp-dev-docs/wiki/Working-with-the-Logging-API</a:t>
            </a:r>
            <a:endParaRPr lang="es-MX" i="1" dirty="0"/>
          </a:p>
          <a:p>
            <a:r>
              <a:rPr lang="es-MX" dirty="0">
                <a:hlinkClick r:id="rId12"/>
              </a:rPr>
              <a:t>https://github.com/OlivierCC/spfx-40-fantastics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77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 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21126"/>
          </a:xfrm>
        </p:spPr>
        <p:txBody>
          <a:bodyPr>
            <a:normAutofit/>
          </a:bodyPr>
          <a:lstStyle/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new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building</a:t>
            </a:r>
            <a:r>
              <a:rPr lang="es-MX" dirty="0"/>
              <a:t> </a:t>
            </a:r>
            <a:r>
              <a:rPr lang="es-MX" dirty="0" err="1"/>
              <a:t>Client</a:t>
            </a:r>
            <a:r>
              <a:rPr lang="es-MX" dirty="0"/>
              <a:t> Web </a:t>
            </a:r>
            <a:r>
              <a:rPr lang="es-MX" dirty="0" err="1"/>
              <a:t>Parts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Modern </a:t>
            </a:r>
            <a:r>
              <a:rPr lang="es-MX" dirty="0" err="1"/>
              <a:t>Sites</a:t>
            </a:r>
            <a:r>
              <a:rPr lang="es-MX" dirty="0"/>
              <a:t> </a:t>
            </a:r>
            <a:r>
              <a:rPr lang="es-MX" dirty="0" err="1"/>
              <a:t>Pages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consist</a:t>
            </a:r>
            <a:r>
              <a:rPr lang="es-MX" dirty="0"/>
              <a:t> 100% of JavaScript. </a:t>
            </a:r>
            <a:r>
              <a:rPr lang="en-US" dirty="0"/>
              <a:t>You can use any browser framework that you like – React, Handlebars, knockout, angular – take your pick.</a:t>
            </a:r>
          </a:p>
          <a:p>
            <a:endParaRPr lang="en-US" dirty="0"/>
          </a:p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runs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current</a:t>
            </a:r>
            <a:r>
              <a:rPr lang="es-MX" dirty="0"/>
              <a:t> user. </a:t>
            </a:r>
            <a:r>
              <a:rPr lang="es-MX" dirty="0" err="1"/>
              <a:t>There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no </a:t>
            </a:r>
            <a:r>
              <a:rPr lang="es-MX" dirty="0" err="1"/>
              <a:t>permission</a:t>
            </a:r>
            <a:r>
              <a:rPr lang="es-MX" dirty="0"/>
              <a:t> </a:t>
            </a:r>
            <a:r>
              <a:rPr lang="es-MX" dirty="0" err="1"/>
              <a:t>elevation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do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farm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app-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in CSOM.</a:t>
            </a:r>
          </a:p>
          <a:p>
            <a:endParaRPr lang="es-MX" dirty="0"/>
          </a:p>
          <a:p>
            <a:r>
              <a:rPr lang="en-US" dirty="0"/>
              <a:t>The development tool chain is based on common open source client tools like Node.js,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TypeScript</a:t>
            </a:r>
            <a:r>
              <a:rPr lang="en-US" dirty="0"/>
              <a:t>, yeoman, gulp.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981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8" name="Rectangle 1536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6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399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400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1" name="Isosceles Triangle 7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create-connected-sharepoint-online-team-sites-in-seconds-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458" y="808376"/>
            <a:ext cx="5376368" cy="326614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blogs.office.com/wp-content/uploads/2016/05/SharePoint-team-site-and-mobile-ap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5551" y="983107"/>
            <a:ext cx="5376369" cy="291668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Modern Site Pages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6698" y="6320729"/>
            <a:ext cx="925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hlinkClick r:id="rId4"/>
              </a:rPr>
              <a:t>http://blog.vitalyzhukov.ru/en/pros-and-cons-of-sharepoint-new-experience.aspx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820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405" y="2263376"/>
            <a:ext cx="10554574" cy="4313593"/>
          </a:xfrm>
        </p:spPr>
        <p:txBody>
          <a:bodyPr>
            <a:normAutofit fontScale="85000" lnSpcReduction="20000"/>
          </a:bodyPr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of </a:t>
            </a:r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can be </a:t>
            </a:r>
            <a:r>
              <a:rPr lang="es-MX" dirty="0" err="1"/>
              <a:t>hosted</a:t>
            </a:r>
            <a:r>
              <a:rPr lang="es-MX" dirty="0"/>
              <a:t> </a:t>
            </a:r>
            <a:r>
              <a:rPr lang="es-MX" dirty="0" err="1"/>
              <a:t>anywhere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want</a:t>
            </a:r>
            <a:r>
              <a:rPr lang="es-MX" dirty="0"/>
              <a:t> (</a:t>
            </a:r>
            <a:r>
              <a:rPr lang="es-MX" dirty="0" err="1"/>
              <a:t>e.g</a:t>
            </a:r>
            <a:r>
              <a:rPr lang="es-MX" dirty="0"/>
              <a:t>. a CDN, </a:t>
            </a:r>
            <a:r>
              <a:rPr lang="es-MX" dirty="0" err="1"/>
              <a:t>or</a:t>
            </a:r>
            <a:r>
              <a:rPr lang="es-MX" dirty="0"/>
              <a:t> a </a:t>
            </a:r>
            <a:r>
              <a:rPr lang="es-MX" dirty="0" err="1"/>
              <a:t>website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host)</a:t>
            </a:r>
          </a:p>
          <a:p>
            <a:pPr fontAlgn="ctr"/>
            <a:endParaRPr lang="es-MX" dirty="0"/>
          </a:p>
          <a:p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built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SPFx</a:t>
            </a:r>
            <a:r>
              <a:rPr lang="es-MX" dirty="0"/>
              <a:t> can be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modern</a:t>
            </a:r>
            <a:r>
              <a:rPr lang="es-MX" dirty="0"/>
              <a:t> </a:t>
            </a:r>
            <a:r>
              <a:rPr lang="es-MX" dirty="0" err="1"/>
              <a:t>team</a:t>
            </a:r>
            <a:r>
              <a:rPr lang="es-MX" dirty="0"/>
              <a:t> </a:t>
            </a:r>
            <a:r>
              <a:rPr lang="es-MX" dirty="0" err="1"/>
              <a:t>sites</a:t>
            </a:r>
            <a:r>
              <a:rPr lang="es-MX" dirty="0"/>
              <a:t> as </a:t>
            </a:r>
            <a:r>
              <a:rPr lang="es-MX" dirty="0" err="1"/>
              <a:t>well</a:t>
            </a:r>
            <a:r>
              <a:rPr lang="es-MX" dirty="0"/>
              <a:t> as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existing</a:t>
            </a:r>
            <a:r>
              <a:rPr lang="es-MX" dirty="0"/>
              <a:t> </a:t>
            </a:r>
            <a:r>
              <a:rPr lang="es-MX" dirty="0" err="1"/>
              <a:t>sites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classic</a:t>
            </a:r>
            <a:r>
              <a:rPr lang="es-MX" dirty="0"/>
              <a:t> SharePoint </a:t>
            </a:r>
            <a:r>
              <a:rPr lang="es-MX" dirty="0" err="1"/>
              <a:t>experience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SharePoint </a:t>
            </a:r>
            <a:r>
              <a:rPr lang="es-MX" dirty="0" err="1"/>
              <a:t>Add-Ins</a:t>
            </a:r>
            <a:r>
              <a:rPr lang="es-MX" dirty="0"/>
              <a:t> are </a:t>
            </a:r>
            <a:r>
              <a:rPr lang="es-MX" dirty="0" err="1"/>
              <a:t>still</a:t>
            </a:r>
            <a:r>
              <a:rPr lang="es-MX" dirty="0"/>
              <a:t> </a:t>
            </a:r>
            <a:r>
              <a:rPr lang="es-MX" dirty="0" err="1"/>
              <a:t>fully</a:t>
            </a:r>
            <a:r>
              <a:rPr lang="es-MX" dirty="0"/>
              <a:t> </a:t>
            </a:r>
            <a:r>
              <a:rPr lang="es-MX" dirty="0" err="1"/>
              <a:t>supported</a:t>
            </a:r>
            <a:r>
              <a:rPr lang="es-MX" dirty="0"/>
              <a:t>. </a:t>
            </a:r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does</a:t>
            </a:r>
            <a:r>
              <a:rPr lang="es-MX" dirty="0"/>
              <a:t> NOT </a:t>
            </a:r>
            <a:r>
              <a:rPr lang="es-MX" dirty="0" err="1"/>
              <a:t>replace</a:t>
            </a:r>
            <a:r>
              <a:rPr lang="es-MX" dirty="0"/>
              <a:t> ANY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previous</a:t>
            </a:r>
            <a:r>
              <a:rPr lang="es-MX" dirty="0"/>
              <a:t>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models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SharePoint. </a:t>
            </a:r>
          </a:p>
          <a:p>
            <a:endParaRPr lang="en-US" dirty="0"/>
          </a:p>
          <a:p>
            <a:r>
              <a:rPr lang="en-US" dirty="0"/>
              <a:t>SharePoint Framework Components</a:t>
            </a:r>
          </a:p>
          <a:p>
            <a:pPr lvl="1"/>
            <a:r>
              <a:rPr lang="en-US" dirty="0"/>
              <a:t>Client Side </a:t>
            </a:r>
            <a:r>
              <a:rPr lang="en-US" dirty="0" err="1"/>
              <a:t>Webparts</a:t>
            </a:r>
            <a:endParaRPr lang="es-MX" dirty="0"/>
          </a:p>
          <a:p>
            <a:pPr lvl="1"/>
            <a:r>
              <a:rPr lang="es-MX" dirty="0"/>
              <a:t>SharePoint </a:t>
            </a:r>
            <a:r>
              <a:rPr lang="es-MX" dirty="0" err="1"/>
              <a:t>Webhooks</a:t>
            </a:r>
            <a:r>
              <a:rPr lang="es-MX" dirty="0"/>
              <a:t> </a:t>
            </a:r>
            <a:r>
              <a:rPr lang="en-US" dirty="0"/>
              <a:t>–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new </a:t>
            </a:r>
            <a:r>
              <a:rPr lang="en-US" dirty="0"/>
              <a:t>“</a:t>
            </a:r>
            <a:r>
              <a:rPr lang="es-MX" dirty="0" err="1"/>
              <a:t>event</a:t>
            </a:r>
            <a:r>
              <a:rPr lang="es-MX" dirty="0"/>
              <a:t> receivers</a:t>
            </a:r>
            <a:r>
              <a:rPr lang="en-US" dirty="0"/>
              <a:t>”</a:t>
            </a:r>
            <a:endParaRPr lang="es-MX" dirty="0"/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is still on </a:t>
            </a:r>
            <a:r>
              <a:rPr lang="en-US" dirty="0">
                <a:hlinkClick r:id="rId2"/>
              </a:rPr>
              <a:t>developer preview phase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Latest package </a:t>
            </a:r>
            <a:r>
              <a:rPr lang="en-US" dirty="0">
                <a:hlinkClick r:id="rId3"/>
              </a:rPr>
              <a:t>Release Candidate 0</a:t>
            </a:r>
            <a:r>
              <a:rPr lang="en-US" dirty="0"/>
              <a:t> – Get latest SP package “</a:t>
            </a:r>
            <a:r>
              <a:rPr lang="es-MX" dirty="0" err="1"/>
              <a:t>npm</a:t>
            </a:r>
            <a:r>
              <a:rPr lang="es-MX" dirty="0"/>
              <a:t> i -g @</a:t>
            </a:r>
            <a:r>
              <a:rPr lang="es-MX" dirty="0" err="1"/>
              <a:t>microsoft</a:t>
            </a:r>
            <a:r>
              <a:rPr lang="es-MX" dirty="0"/>
              <a:t>/</a:t>
            </a:r>
            <a:r>
              <a:rPr lang="es-MX" dirty="0" err="1"/>
              <a:t>generator-sharepoint@latest</a:t>
            </a:r>
            <a:r>
              <a:rPr lang="es-MX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88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Client Side Web parts</a:t>
            </a:r>
          </a:p>
        </p:txBody>
      </p:sp>
    </p:spTree>
    <p:extLst>
      <p:ext uri="{BB962C8B-B14F-4D97-AF65-F5344CB8AC3E}">
        <p14:creationId xmlns:p14="http://schemas.microsoft.com/office/powerpoint/2010/main" val="3346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7" y="-280282"/>
            <a:ext cx="10571998" cy="970450"/>
          </a:xfrm>
        </p:spPr>
        <p:txBody>
          <a:bodyPr/>
          <a:lstStyle/>
          <a:p>
            <a:r>
              <a:rPr lang="en-US" sz="3200" dirty="0"/>
              <a:t>Web part example </a:t>
            </a:r>
            <a:endParaRPr lang="es-MX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16003"/>
            <a:ext cx="12192001" cy="60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pfx property pa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3" r="-1" b="442"/>
          <a:stretch/>
        </p:blipFill>
        <p:spPr bwMode="auto">
          <a:xfrm>
            <a:off x="377503" y="2413000"/>
            <a:ext cx="2388649" cy="418074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Pane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5574" y="2412999"/>
            <a:ext cx="3866520" cy="418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field types are supported:</a:t>
            </a:r>
          </a:p>
          <a:p>
            <a:pPr lvl="1"/>
            <a:r>
              <a:rPr lang="en-US" dirty="0"/>
              <a:t>Label</a:t>
            </a:r>
          </a:p>
          <a:p>
            <a:pPr lvl="1"/>
            <a:r>
              <a:rPr lang="en-US" dirty="0"/>
              <a:t>Textbox</a:t>
            </a:r>
          </a:p>
          <a:p>
            <a:pPr lvl="1"/>
            <a:r>
              <a:rPr lang="en-US" dirty="0"/>
              <a:t>Multi-line Textbox</a:t>
            </a:r>
          </a:p>
          <a:p>
            <a:pPr lvl="1"/>
            <a:r>
              <a:rPr lang="en-US" dirty="0"/>
              <a:t>Checkbox</a:t>
            </a:r>
          </a:p>
          <a:p>
            <a:pPr lvl="1"/>
            <a:r>
              <a:rPr lang="en-US" dirty="0"/>
              <a:t>Dropdown</a:t>
            </a:r>
          </a:p>
          <a:p>
            <a:pPr lvl="1"/>
            <a:r>
              <a:rPr lang="en-US" dirty="0"/>
              <a:t>Link</a:t>
            </a:r>
          </a:p>
          <a:p>
            <a:pPr lvl="1"/>
            <a:r>
              <a:rPr lang="en-US" dirty="0"/>
              <a:t>Slider</a:t>
            </a:r>
          </a:p>
          <a:p>
            <a:pPr lvl="1"/>
            <a:r>
              <a:rPr lang="en-US" dirty="0"/>
              <a:t>Toggle</a:t>
            </a:r>
          </a:p>
          <a:p>
            <a:pPr lvl="1"/>
            <a:r>
              <a:rPr lang="en-US" dirty="0">
                <a:hlinkClick r:id="rId3"/>
              </a:rPr>
              <a:t>Custom</a:t>
            </a:r>
            <a:endParaRPr lang="en-US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36261"/>
              </p:ext>
            </p:extLst>
          </p:nvPr>
        </p:nvGraphicFramePr>
        <p:xfrm>
          <a:off x="7211516" y="4704656"/>
          <a:ext cx="464150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421">
                  <a:extLst>
                    <a:ext uri="{9D8B030D-6E8A-4147-A177-3AD203B41FA5}">
                      <a16:colId xmlns:a16="http://schemas.microsoft.com/office/drawing/2014/main" val="3345181831"/>
                    </a:ext>
                  </a:extLst>
                </a:gridCol>
                <a:gridCol w="2341080">
                  <a:extLst>
                    <a:ext uri="{9D8B030D-6E8A-4147-A177-3AD203B41FA5}">
                      <a16:colId xmlns:a16="http://schemas.microsoft.com/office/drawing/2014/main" val="367525297"/>
                    </a:ext>
                  </a:extLst>
                </a:gridCol>
              </a:tblGrid>
              <a:tr h="187646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61"/>
                  </a:ext>
                </a:extLst>
              </a:tr>
              <a:tr h="262191">
                <a:tc>
                  <a:txBody>
                    <a:bodyPr/>
                    <a:lstStyle/>
                    <a:p>
                      <a:r>
                        <a:rPr lang="es-MX" sz="1400" dirty="0" err="1">
                          <a:effectLst/>
                        </a:rPr>
                        <a:t>errorMessage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>
                          <a:effectLst/>
                        </a:rPr>
                        <a:t>A </a:t>
                      </a:r>
                      <a:r>
                        <a:rPr lang="es-MX" sz="1000" dirty="0" err="1">
                          <a:effectLst/>
                        </a:rPr>
                        <a:t>static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value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for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the</a:t>
                      </a:r>
                      <a:r>
                        <a:rPr lang="es-MX" sz="1000" dirty="0">
                          <a:effectLst/>
                        </a:rPr>
                        <a:t> error </a:t>
                      </a:r>
                      <a:r>
                        <a:rPr lang="es-MX" sz="1000" dirty="0" err="1">
                          <a:effectLst/>
                        </a:rPr>
                        <a:t>message</a:t>
                      </a:r>
                      <a:endParaRPr lang="es-MX" sz="10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69092"/>
                  </a:ext>
                </a:extLst>
              </a:tr>
              <a:tr h="262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 err="1">
                          <a:effectLst/>
                        </a:rPr>
                        <a:t>onGetErrorMessage</a:t>
                      </a:r>
                      <a:endParaRPr lang="es-MX" sz="14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>
                          <a:effectLst/>
                        </a:rPr>
                        <a:t>Pointer to </a:t>
                      </a:r>
                      <a:r>
                        <a:rPr lang="es-MX" sz="1000" dirty="0" err="1">
                          <a:effectLst/>
                        </a:rPr>
                        <a:t>function</a:t>
                      </a:r>
                      <a:r>
                        <a:rPr lang="es-MX" sz="1000" dirty="0">
                          <a:effectLst/>
                        </a:rPr>
                        <a:t> to use </a:t>
                      </a:r>
                      <a:r>
                        <a:rPr lang="es-MX" sz="1000" dirty="0" err="1">
                          <a:effectLst/>
                        </a:rPr>
                        <a:t>for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validation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775793"/>
                  </a:ext>
                </a:extLst>
              </a:tr>
              <a:tr h="37015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deferredValidationTime</a:t>
                      </a:r>
                      <a:endParaRPr lang="es-MX" sz="14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 err="1">
                          <a:effectLst/>
                        </a:rPr>
                        <a:t>Amount</a:t>
                      </a:r>
                      <a:r>
                        <a:rPr lang="es-MX" sz="1000" dirty="0">
                          <a:effectLst/>
                        </a:rPr>
                        <a:t> of time (</a:t>
                      </a:r>
                      <a:r>
                        <a:rPr lang="es-MX" sz="1000" dirty="0" err="1">
                          <a:effectLst/>
                        </a:rPr>
                        <a:t>milliseconds</a:t>
                      </a:r>
                      <a:r>
                        <a:rPr lang="es-MX" sz="1000" dirty="0">
                          <a:effectLst/>
                        </a:rPr>
                        <a:t>) to </a:t>
                      </a:r>
                      <a:r>
                        <a:rPr lang="es-MX" sz="1000" dirty="0" err="1">
                          <a:effectLst/>
                        </a:rPr>
                        <a:t>wait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before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showing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the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validation</a:t>
                      </a:r>
                      <a:r>
                        <a:rPr lang="es-MX" sz="1000" dirty="0">
                          <a:effectLst/>
                        </a:rPr>
                        <a:t> error </a:t>
                      </a:r>
                      <a:r>
                        <a:rPr lang="es-MX" sz="1000" dirty="0" err="1">
                          <a:effectLst/>
                        </a:rPr>
                        <a:t>message</a:t>
                      </a:r>
                      <a:endParaRPr lang="es-MX" sz="10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65089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7366481" y="2396162"/>
            <a:ext cx="4244466" cy="21072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property pane has three key metadata: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94650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675" r="38351" b="-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Location Strings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41555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Location files are in JSON format</a:t>
            </a:r>
          </a:p>
          <a:p>
            <a:r>
              <a:rPr lang="en-US" dirty="0"/>
              <a:t>They work similar as Resources files (XML) on VS Solution</a:t>
            </a:r>
          </a:p>
          <a:p>
            <a:r>
              <a:rPr lang="en-US" dirty="0"/>
              <a:t>The default language is English (</a:t>
            </a:r>
            <a:r>
              <a:rPr lang="en-US" dirty="0" err="1"/>
              <a:t>en</a:t>
            </a:r>
            <a:r>
              <a:rPr lang="en-US" dirty="0"/>
              <a:t>-us)</a:t>
            </a:r>
          </a:p>
          <a:p>
            <a:r>
              <a:rPr lang="en-US" dirty="0"/>
              <a:t>Developers can test the locale by:</a:t>
            </a:r>
          </a:p>
          <a:p>
            <a:pPr lvl="1"/>
            <a:r>
              <a:rPr lang="en-US" dirty="0"/>
              <a:t>Updating write-</a:t>
            </a:r>
            <a:r>
              <a:rPr lang="en-US" dirty="0" err="1"/>
              <a:t>manifests.json</a:t>
            </a:r>
            <a:r>
              <a:rPr lang="en-US" dirty="0"/>
              <a:t> file</a:t>
            </a:r>
          </a:p>
          <a:p>
            <a:pPr marL="914400" lvl="2" indent="0">
              <a:buNone/>
            </a:pP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cdnBasePath</a:t>
            </a:r>
            <a:r>
              <a:rPr lang="en-US" dirty="0"/>
              <a:t>": "&lt;!-- PATH TO CDN --&gt;",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debugLocale</a:t>
            </a:r>
            <a:r>
              <a:rPr lang="en-US" dirty="0"/>
              <a:t>": “</a:t>
            </a:r>
            <a:r>
              <a:rPr lang="en-US" dirty="0" err="1"/>
              <a:t>es</a:t>
            </a:r>
            <a:r>
              <a:rPr lang="en-US" dirty="0"/>
              <a:t>-mx"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r>
              <a:rPr lang="en-US" dirty="0"/>
              <a:t>Or by using the “locale” command argument</a:t>
            </a:r>
          </a:p>
          <a:p>
            <a:pPr marL="914400" lvl="2" indent="0">
              <a:buNone/>
            </a:pPr>
            <a:r>
              <a:rPr lang="en-US" dirty="0"/>
              <a:t>gulp serve --locale=</a:t>
            </a:r>
            <a:r>
              <a:rPr lang="en-US" dirty="0" err="1"/>
              <a:t>es</a:t>
            </a:r>
            <a:r>
              <a:rPr lang="en-US" dirty="0"/>
              <a:t>-mx</a:t>
            </a:r>
          </a:p>
          <a:p>
            <a:endParaRPr lang="en-US" dirty="0"/>
          </a:p>
          <a:p>
            <a:r>
              <a:rPr lang="en-US" dirty="0"/>
              <a:t>Note: the documentation of this feature is still in progress.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3832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6937</TotalTime>
  <Words>782</Words>
  <Application>Microsoft Office PowerPoint</Application>
  <PresentationFormat>Widescreen</PresentationFormat>
  <Paragraphs>156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Georgia</vt:lpstr>
      <vt:lpstr>Wingdings 2</vt:lpstr>
      <vt:lpstr>Quotable</vt:lpstr>
      <vt:lpstr>SharePoint Framework (SPFx)</vt:lpstr>
      <vt:lpstr>Historical SP Development Models</vt:lpstr>
      <vt:lpstr>What is SPFx ?</vt:lpstr>
      <vt:lpstr>Modern Site Pages</vt:lpstr>
      <vt:lpstr>Important Notes</vt:lpstr>
      <vt:lpstr>Client Side Web parts</vt:lpstr>
      <vt:lpstr>Web part example </vt:lpstr>
      <vt:lpstr>Property Pane</vt:lpstr>
      <vt:lpstr>Location Strings</vt:lpstr>
      <vt:lpstr>Logging API</vt:lpstr>
      <vt:lpstr>Development Environment</vt:lpstr>
      <vt:lpstr>New Development Workflow</vt:lpstr>
      <vt:lpstr>Toolchain Comparison</vt:lpstr>
      <vt:lpstr>Modern Toolchain</vt:lpstr>
      <vt:lpstr>SharePoint Workbench</vt:lpstr>
      <vt:lpstr>Set up Dev Environment</vt:lpstr>
      <vt:lpstr>Solution Folder Structure</vt:lpstr>
      <vt:lpstr>Demo</vt:lpstr>
      <vt:lpstr>Demo Steps</vt:lpstr>
      <vt:lpstr>Caveats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De la Garza</dc:creator>
  <cp:lastModifiedBy>Arturo De la Garza</cp:lastModifiedBy>
  <cp:revision>49</cp:revision>
  <dcterms:created xsi:type="dcterms:W3CDTF">2017-01-10T14:05:42Z</dcterms:created>
  <dcterms:modified xsi:type="dcterms:W3CDTF">2017-01-25T20:34:53Z</dcterms:modified>
</cp:coreProperties>
</file>